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264" r:id="rId2"/>
    <p:sldId id="268" r:id="rId3"/>
    <p:sldId id="293" r:id="rId4"/>
    <p:sldId id="294" r:id="rId5"/>
    <p:sldId id="287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8" r:id="rId17"/>
    <p:sldId id="306" r:id="rId18"/>
    <p:sldId id="307" r:id="rId19"/>
    <p:sldId id="309" r:id="rId20"/>
    <p:sldId id="305" r:id="rId21"/>
    <p:sldId id="310" r:id="rId22"/>
    <p:sldId id="311" r:id="rId23"/>
    <p:sldId id="312" r:id="rId24"/>
    <p:sldId id="313" r:id="rId25"/>
    <p:sldId id="315" r:id="rId26"/>
    <p:sldId id="316" r:id="rId27"/>
    <p:sldId id="317" r:id="rId28"/>
    <p:sldId id="318" r:id="rId29"/>
    <p:sldId id="29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187"/>
    <a:srgbClr val="002C58"/>
    <a:srgbClr val="003366"/>
    <a:srgbClr val="005782"/>
    <a:srgbClr val="00486C"/>
    <a:srgbClr val="00517A"/>
    <a:srgbClr val="000066"/>
    <a:srgbClr val="006699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02"/>
    <p:restoredTop sz="95037" autoAdjust="0"/>
  </p:normalViewPr>
  <p:slideViewPr>
    <p:cSldViewPr snapToGrid="0">
      <p:cViewPr varScale="1">
        <p:scale>
          <a:sx n="86" d="100"/>
          <a:sy n="86" d="100"/>
        </p:scale>
        <p:origin x="68" y="2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222FE-4CB4-0143-A878-4D53DD33A7DC}" type="datetimeFigureOut">
              <a:rPr lang="en-US" smtClean="0"/>
              <a:t>11/17/2015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B7E7E-9C7B-8E4B-B47E-D3BE7C3ED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16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20278"/>
            <a:ext cx="12192000" cy="587141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57349" y="2046824"/>
            <a:ext cx="8043813" cy="55074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844" y="431331"/>
            <a:ext cx="7671335" cy="149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38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58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011" y="989348"/>
            <a:ext cx="5439044" cy="49984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74" y="989348"/>
            <a:ext cx="5379527" cy="49984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845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9130" y="968263"/>
            <a:ext cx="5398177" cy="477844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rgbClr val="33669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130" y="1569495"/>
            <a:ext cx="5398177" cy="45566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64" y="968263"/>
            <a:ext cx="5414739" cy="477844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rgbClr val="33669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7664" y="1569495"/>
            <a:ext cx="5414739" cy="45566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795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94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263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26" y="1008966"/>
            <a:ext cx="4011084" cy="426134"/>
          </a:xfrm>
        </p:spPr>
        <p:txBody>
          <a:bodyPr anchor="b">
            <a:normAutofit/>
          </a:bodyPr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7008" y="1008969"/>
            <a:ext cx="6955392" cy="51171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26" y="1578736"/>
            <a:ext cx="4011084" cy="454742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67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054523"/>
            <a:ext cx="7315200" cy="31281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939721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2171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2350" y="993413"/>
            <a:ext cx="11180052" cy="5132752"/>
          </a:xfrm>
        </p:spPr>
        <p:txBody>
          <a:bodyPr vert="vert27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18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2854" y="356450"/>
            <a:ext cx="11189548" cy="52242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012" y="993413"/>
            <a:ext cx="11187389" cy="5132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513" y="6028268"/>
            <a:ext cx="2222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08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rgbClr val="275187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Jim.Gilsinn@Kenexis.com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smtClean="0"/>
              <a:t>Mechanics of an ICS/SCADA Man-In-The-Middle Attack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Description of MITM Attack –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mtClean="0"/>
              <a:t>Filtered MITM Attack to modify EtherNet/IP-specific packet fields</a:t>
            </a:r>
          </a:p>
          <a:p>
            <a:r>
              <a:rPr lang="en-US" smtClean="0"/>
              <a:t>Advanced sequence number by 5</a:t>
            </a:r>
          </a:p>
          <a:p>
            <a:r>
              <a:rPr lang="en-US" smtClean="0"/>
              <a:t>Modified data value by adding 4 (decimal)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1533" b="40840"/>
          <a:stretch/>
        </p:blipFill>
        <p:spPr>
          <a:xfrm>
            <a:off x="6202363" y="1724227"/>
            <a:ext cx="5380037" cy="3528608"/>
          </a:xfrm>
        </p:spPr>
      </p:pic>
    </p:spTree>
    <p:extLst>
      <p:ext uri="{BB962C8B-B14F-4D97-AF65-F5344CB8AC3E}">
        <p14:creationId xmlns:p14="http://schemas.microsoft.com/office/powerpoint/2010/main" val="152016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 of MITM Attack – Tests Conducted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Multicast I/O Block Publisher</a:t>
            </a:r>
          </a:p>
          <a:p>
            <a:pPr lvl="1"/>
            <a:r>
              <a:rPr lang="en-US" dirty="0" smtClean="0"/>
              <a:t>Baseline</a:t>
            </a:r>
          </a:p>
          <a:p>
            <a:pPr lvl="1"/>
            <a:r>
              <a:rPr lang="en-US" dirty="0" smtClean="0"/>
              <a:t>Baseline w/ button pushes</a:t>
            </a:r>
          </a:p>
          <a:p>
            <a:pPr lvl="1"/>
            <a:r>
              <a:rPr lang="en-US" dirty="0" smtClean="0"/>
              <a:t>MITM attack</a:t>
            </a:r>
          </a:p>
          <a:p>
            <a:pPr lvl="1"/>
            <a:r>
              <a:rPr lang="en-US" dirty="0" smtClean="0"/>
              <a:t>MITM attack w/ button pushes</a:t>
            </a:r>
          </a:p>
          <a:p>
            <a:pPr lvl="1"/>
            <a:r>
              <a:rPr lang="en-US" dirty="0" smtClean="0"/>
              <a:t>MITM attack w/ filter</a:t>
            </a:r>
          </a:p>
          <a:p>
            <a:pPr lvl="1"/>
            <a:r>
              <a:rPr lang="en-US" dirty="0" smtClean="0"/>
              <a:t>MITM attack w/ filter &amp; button pushes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Unicast I/O Block Publisher</a:t>
            </a:r>
          </a:p>
          <a:p>
            <a:pPr lvl="1"/>
            <a:r>
              <a:rPr lang="en-US" dirty="0"/>
              <a:t>Baseline</a:t>
            </a:r>
          </a:p>
          <a:p>
            <a:pPr lvl="1"/>
            <a:r>
              <a:rPr lang="en-US" dirty="0"/>
              <a:t>Baseline w/ button pushes</a:t>
            </a:r>
          </a:p>
          <a:p>
            <a:pPr lvl="1"/>
            <a:r>
              <a:rPr lang="en-US" dirty="0"/>
              <a:t>MITM attack</a:t>
            </a:r>
          </a:p>
          <a:p>
            <a:pPr lvl="1"/>
            <a:r>
              <a:rPr lang="en-US" dirty="0"/>
              <a:t>MITM attack w/ button pushes</a:t>
            </a:r>
          </a:p>
          <a:p>
            <a:pPr lvl="1"/>
            <a:r>
              <a:rPr lang="en-US" dirty="0"/>
              <a:t>MITM attack w/ filter</a:t>
            </a:r>
          </a:p>
          <a:p>
            <a:pPr lvl="1"/>
            <a:r>
              <a:rPr lang="en-US" dirty="0"/>
              <a:t>MITM attack w/ filter &amp; button </a:t>
            </a:r>
            <a:r>
              <a:rPr lang="en-US" dirty="0" smtClean="0"/>
              <a:t>pushes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23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PLC</a:t>
            </a:r>
          </a:p>
          <a:p>
            <a:pPr lvl="1"/>
            <a:r>
              <a:rPr lang="en-US" dirty="0"/>
              <a:t>MAC Address = </a:t>
            </a:r>
            <a:r>
              <a:rPr lang="en-US" dirty="0" smtClean="0"/>
              <a:t>60:52:d0:05:58:70</a:t>
            </a:r>
          </a:p>
          <a:p>
            <a:pPr lvl="1"/>
            <a:r>
              <a:rPr lang="en-US" dirty="0" smtClean="0"/>
              <a:t>IP Address = 192.168.210.200</a:t>
            </a:r>
          </a:p>
          <a:p>
            <a:r>
              <a:rPr lang="en-US" dirty="0" smtClean="0"/>
              <a:t>I/O Block</a:t>
            </a:r>
          </a:p>
          <a:p>
            <a:pPr lvl="1"/>
            <a:r>
              <a:rPr lang="en-US" dirty="0"/>
              <a:t>MAC Address = </a:t>
            </a:r>
            <a:r>
              <a:rPr lang="en-US" dirty="0" smtClean="0"/>
              <a:t>00:30:de:08:f8:7c</a:t>
            </a:r>
          </a:p>
          <a:p>
            <a:pPr lvl="1"/>
            <a:r>
              <a:rPr lang="en-US" dirty="0" smtClean="0"/>
              <a:t>IP Address = 192.168.210.5</a:t>
            </a:r>
          </a:p>
          <a:p>
            <a:r>
              <a:rPr lang="en-US" dirty="0" smtClean="0"/>
              <a:t>PLC -&gt; I/O Block</a:t>
            </a:r>
          </a:p>
          <a:p>
            <a:pPr lvl="1"/>
            <a:r>
              <a:rPr lang="en-US" dirty="0" smtClean="0"/>
              <a:t>10ms cyclic frequency</a:t>
            </a:r>
          </a:p>
          <a:p>
            <a:pPr lvl="1"/>
            <a:r>
              <a:rPr lang="en-US" dirty="0" smtClean="0"/>
              <a:t>Unicast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I/O Block -&gt; PLC</a:t>
            </a:r>
          </a:p>
          <a:p>
            <a:pPr lvl="1"/>
            <a:r>
              <a:rPr lang="en-US" dirty="0"/>
              <a:t>10ms cyclic frequency</a:t>
            </a:r>
          </a:p>
          <a:p>
            <a:pPr lvl="1"/>
            <a:r>
              <a:rPr lang="en-US" dirty="0" smtClean="0"/>
              <a:t>Multicast connection uses 239.192.1.128</a:t>
            </a:r>
          </a:p>
          <a:p>
            <a:r>
              <a:rPr lang="en-US" dirty="0" smtClean="0"/>
              <a:t>VMWare</a:t>
            </a:r>
          </a:p>
          <a:p>
            <a:pPr lvl="1"/>
            <a:r>
              <a:rPr lang="en-US" dirty="0"/>
              <a:t>MAC Address = 00:0c:29:87:b6:45</a:t>
            </a:r>
          </a:p>
        </p:txBody>
      </p:sp>
    </p:spTree>
    <p:extLst>
      <p:ext uri="{BB962C8B-B14F-4D97-AF65-F5344CB8AC3E}">
        <p14:creationId xmlns:p14="http://schemas.microsoft.com/office/powerpoint/2010/main" val="425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470" y="993775"/>
            <a:ext cx="7002748" cy="5132388"/>
          </a:xfrm>
        </p:spPr>
      </p:pic>
      <p:cxnSp>
        <p:nvCxnSpPr>
          <p:cNvPr id="8" name="Straight Arrow Connector 7"/>
          <p:cNvCxnSpPr/>
          <p:nvPr/>
        </p:nvCxnSpPr>
        <p:spPr>
          <a:xfrm flipH="1">
            <a:off x="3544478" y="2714920"/>
            <a:ext cx="467569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544478" y="4044101"/>
            <a:ext cx="4675695" cy="1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2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1448991"/>
            <a:ext cx="5438775" cy="4079081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63" y="1471018"/>
            <a:ext cx="5380037" cy="4035027"/>
          </a:xfrm>
        </p:spPr>
      </p:pic>
      <p:sp>
        <p:nvSpPr>
          <p:cNvPr id="8" name="TextBox 7"/>
          <p:cNvSpPr txBox="1"/>
          <p:nvPr/>
        </p:nvSpPr>
        <p:spPr>
          <a:xfrm>
            <a:off x="1934480" y="5528072"/>
            <a:ext cx="2360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PLC -&gt; I/O Block</a:t>
            </a:r>
          </a:p>
          <a:p>
            <a:r>
              <a:rPr lang="en-US" dirty="0" smtClean="0"/>
              <a:t>~10ms cyclic frequency</a:t>
            </a:r>
          </a:p>
          <a:p>
            <a:r>
              <a:rPr lang="en-US" dirty="0" smtClean="0"/>
              <a:t>~500µs distribution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12186" y="5506045"/>
            <a:ext cx="2360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I/O Block -&gt; PLC</a:t>
            </a:r>
          </a:p>
          <a:p>
            <a:r>
              <a:rPr lang="en-US" dirty="0" smtClean="0"/>
              <a:t>~10ms cyclic frequency</a:t>
            </a:r>
          </a:p>
          <a:p>
            <a:r>
              <a:rPr lang="en-US" dirty="0" smtClean="0"/>
              <a:t>~400µs distribution</a:t>
            </a:r>
          </a:p>
        </p:txBody>
      </p:sp>
    </p:spTree>
    <p:extLst>
      <p:ext uri="{BB962C8B-B14F-4D97-AF65-F5344CB8AC3E}">
        <p14:creationId xmlns:p14="http://schemas.microsoft.com/office/powerpoint/2010/main" val="298957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MITM Attack – Multicast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470" y="993775"/>
            <a:ext cx="7002748" cy="5132388"/>
          </a:xfrm>
        </p:spPr>
      </p:pic>
      <p:cxnSp>
        <p:nvCxnSpPr>
          <p:cNvPr id="8" name="Curved Connector 7"/>
          <p:cNvCxnSpPr/>
          <p:nvPr/>
        </p:nvCxnSpPr>
        <p:spPr>
          <a:xfrm>
            <a:off x="3464312" y="3531220"/>
            <a:ext cx="2475571" cy="1940312"/>
          </a:xfrm>
          <a:prstGeom prst="curvedConnector3">
            <a:avLst>
              <a:gd name="adj1" fmla="val 87838"/>
            </a:avLst>
          </a:prstGeom>
          <a:ln w="1016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flipV="1">
            <a:off x="6103434" y="3382537"/>
            <a:ext cx="2326888" cy="2111297"/>
          </a:xfrm>
          <a:prstGeom prst="curvedConnector3">
            <a:avLst>
              <a:gd name="adj1" fmla="val 7188"/>
            </a:avLst>
          </a:prstGeom>
          <a:ln w="1016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544478" y="2705497"/>
            <a:ext cx="467569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59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MITM – Multicast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814" y="855375"/>
            <a:ext cx="9176060" cy="5955944"/>
          </a:xfrm>
        </p:spPr>
      </p:pic>
    </p:spTree>
    <p:extLst>
      <p:ext uri="{BB962C8B-B14F-4D97-AF65-F5344CB8AC3E}">
        <p14:creationId xmlns:p14="http://schemas.microsoft.com/office/powerpoint/2010/main" val="370134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MITM – Multicast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1015360"/>
            <a:ext cx="5438775" cy="4079081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63" y="1018531"/>
            <a:ext cx="5380037" cy="4035027"/>
          </a:xfrm>
        </p:spPr>
      </p:pic>
      <p:sp>
        <p:nvSpPr>
          <p:cNvPr id="5" name="TextBox 4"/>
          <p:cNvSpPr txBox="1"/>
          <p:nvPr/>
        </p:nvSpPr>
        <p:spPr>
          <a:xfrm>
            <a:off x="2477884" y="5094441"/>
            <a:ext cx="23603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I/O Block -&gt; PLC</a:t>
            </a:r>
          </a:p>
          <a:p>
            <a:r>
              <a:rPr lang="en-US" dirty="0" smtClean="0"/>
              <a:t>~10ms cyclic frequency</a:t>
            </a:r>
          </a:p>
          <a:p>
            <a:r>
              <a:rPr lang="en-US" dirty="0" smtClean="0"/>
              <a:t>~400µs distribution</a:t>
            </a:r>
          </a:p>
          <a:p>
            <a:endParaRPr lang="en-US" dirty="0"/>
          </a:p>
          <a:p>
            <a:r>
              <a:rPr lang="en-US" dirty="0" smtClean="0"/>
              <a:t>No Difference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16659" y="5094441"/>
            <a:ext cx="23603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PLC -&gt; MITM</a:t>
            </a:r>
          </a:p>
          <a:p>
            <a:r>
              <a:rPr lang="en-US" dirty="0" smtClean="0"/>
              <a:t>~10ms cyclic frequency</a:t>
            </a:r>
          </a:p>
          <a:p>
            <a:r>
              <a:rPr lang="en-US" dirty="0" smtClean="0"/>
              <a:t>~400µs distribution</a:t>
            </a:r>
          </a:p>
          <a:p>
            <a:endParaRPr lang="en-US" dirty="0"/>
          </a:p>
          <a:p>
            <a:r>
              <a:rPr lang="en-US" dirty="0" smtClean="0"/>
              <a:t>No Difference</a:t>
            </a:r>
          </a:p>
        </p:txBody>
      </p:sp>
    </p:spTree>
    <p:extLst>
      <p:ext uri="{BB962C8B-B14F-4D97-AF65-F5344CB8AC3E}">
        <p14:creationId xmlns:p14="http://schemas.microsoft.com/office/powerpoint/2010/main" val="105928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MITM – Multicast – IP-based analysis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54" y="1062492"/>
            <a:ext cx="7136728" cy="5352546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7692272" y="989348"/>
            <a:ext cx="3890129" cy="499849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192.168.210.200 </a:t>
            </a:r>
            <a:r>
              <a:rPr lang="en-US" sz="2400" dirty="0"/>
              <a:t>-&gt; 192.168.210.5</a:t>
            </a:r>
          </a:p>
          <a:p>
            <a:endParaRPr lang="en-US" sz="2400" dirty="0"/>
          </a:p>
          <a:p>
            <a:r>
              <a:rPr lang="en-US" sz="2400" dirty="0"/>
              <a:t>MITM instantly </a:t>
            </a:r>
            <a:r>
              <a:rPr lang="en-US" sz="2400" dirty="0" smtClean="0"/>
              <a:t>recognizable</a:t>
            </a:r>
            <a:endParaRPr lang="en-US" sz="2400" dirty="0"/>
          </a:p>
          <a:p>
            <a:r>
              <a:rPr lang="en-US" sz="2400" dirty="0" smtClean="0"/>
              <a:t>Distribution extremely wide</a:t>
            </a:r>
          </a:p>
          <a:p>
            <a:r>
              <a:rPr lang="en-US" sz="2400" dirty="0" smtClean="0"/>
              <a:t>Mean shifts down along distribution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465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MITM – Multicast – MAC-based analysis – I/O Block </a:t>
            </a:r>
            <a:r>
              <a:rPr lang="en-US" dirty="0" err="1" smtClean="0"/>
              <a:t>Dst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54" y="1213320"/>
            <a:ext cx="7384259" cy="5538193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107052" y="989348"/>
            <a:ext cx="3475349" cy="4998495"/>
          </a:xfrm>
        </p:spPr>
        <p:txBody>
          <a:bodyPr/>
          <a:lstStyle/>
          <a:p>
            <a:r>
              <a:rPr lang="en-US" dirty="0" smtClean="0"/>
              <a:t>Using the MAC address of the I/O block, isolate the traffic stream</a:t>
            </a:r>
          </a:p>
          <a:p>
            <a:r>
              <a:rPr lang="en-US" dirty="0" smtClean="0"/>
              <a:t>MITM recognizable</a:t>
            </a:r>
          </a:p>
          <a:p>
            <a:r>
              <a:rPr lang="en-US" dirty="0" smtClean="0"/>
              <a:t>Distribution recognizable</a:t>
            </a:r>
          </a:p>
          <a:p>
            <a:r>
              <a:rPr lang="en-US" dirty="0" smtClean="0"/>
              <a:t>Mean remains the same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95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Jim Gilsinn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Senior Investigator, Kenexis Consulting</a:t>
            </a:r>
          </a:p>
          <a:p>
            <a:pPr lvl="1"/>
            <a:r>
              <a:rPr lang="en-US" smtClean="0"/>
              <a:t>ICS Network &amp; Security Assessments &amp; Designs</a:t>
            </a:r>
          </a:p>
          <a:p>
            <a:pPr lvl="1"/>
            <a:r>
              <a:rPr lang="en-US" smtClean="0"/>
              <a:t>Developer, Dulcet Analytics, Reliability Monitoring Tool</a:t>
            </a:r>
          </a:p>
          <a:p>
            <a:r>
              <a:rPr lang="en-US" smtClean="0"/>
              <a:t>Previous Life – NIST Engineering Lab</a:t>
            </a:r>
          </a:p>
          <a:p>
            <a:pPr lvl="1"/>
            <a:r>
              <a:rPr lang="en-US" smtClean="0"/>
              <a:t>20+ Years Engineering</a:t>
            </a:r>
          </a:p>
          <a:p>
            <a:pPr lvl="1"/>
            <a:r>
              <a:rPr lang="en-US" smtClean="0"/>
              <a:t>ICS Cyber Security &amp; Network Performance</a:t>
            </a:r>
          </a:p>
          <a:p>
            <a:pPr lvl="1"/>
            <a:r>
              <a:rPr lang="en-US" smtClean="0"/>
              <a:t>Control Systems, Automated Vehicles, Wireless Sensors &amp; Systems</a:t>
            </a:r>
          </a:p>
          <a:p>
            <a:r>
              <a:rPr lang="en-US" smtClean="0"/>
              <a:t>International Society of Automation (ISA)</a:t>
            </a:r>
          </a:p>
          <a:p>
            <a:pPr lvl="1"/>
            <a:r>
              <a:rPr lang="en-US" smtClean="0"/>
              <a:t>ISA99 Committee, Co-Chair (ISA/IEC 62443 Standard Series)</a:t>
            </a:r>
          </a:p>
          <a:p>
            <a:pPr lvl="1"/>
            <a:r>
              <a:rPr lang="en-US" smtClean="0"/>
              <a:t>ISA99-WG2, Co-Chair (ICS Security Program)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10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MITM Attack – Unicast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470" y="993775"/>
            <a:ext cx="7002748" cy="5132388"/>
          </a:xfrm>
        </p:spPr>
      </p:pic>
      <p:cxnSp>
        <p:nvCxnSpPr>
          <p:cNvPr id="8" name="Curved Connector 7"/>
          <p:cNvCxnSpPr/>
          <p:nvPr/>
        </p:nvCxnSpPr>
        <p:spPr>
          <a:xfrm>
            <a:off x="3464312" y="3531220"/>
            <a:ext cx="2475571" cy="1940312"/>
          </a:xfrm>
          <a:prstGeom prst="curvedConnector3">
            <a:avLst>
              <a:gd name="adj1" fmla="val 87838"/>
            </a:avLst>
          </a:prstGeom>
          <a:ln w="1016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flipV="1">
            <a:off x="6103434" y="3382537"/>
            <a:ext cx="2326888" cy="2111297"/>
          </a:xfrm>
          <a:prstGeom prst="curvedConnector3">
            <a:avLst>
              <a:gd name="adj1" fmla="val 7188"/>
            </a:avLst>
          </a:prstGeom>
          <a:ln w="1016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Curved Connector 6"/>
          <p:cNvCxnSpPr/>
          <p:nvPr/>
        </p:nvCxnSpPr>
        <p:spPr>
          <a:xfrm rot="5400000">
            <a:off x="5948991" y="2915227"/>
            <a:ext cx="2251592" cy="2174317"/>
          </a:xfrm>
          <a:prstGeom prst="curvedConnector3">
            <a:avLst>
              <a:gd name="adj1" fmla="val 2271"/>
            </a:avLst>
          </a:prstGeom>
          <a:ln w="101600">
            <a:solidFill>
              <a:srgbClr val="FFC000"/>
            </a:solidFill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>
            <a:off x="3416567" y="2586144"/>
            <a:ext cx="2475571" cy="1890151"/>
          </a:xfrm>
          <a:prstGeom prst="curvedConnector3">
            <a:avLst>
              <a:gd name="adj1" fmla="val 97980"/>
            </a:avLst>
          </a:prstGeom>
          <a:ln w="101600">
            <a:solidFill>
              <a:srgbClr val="FFC000"/>
            </a:solidFill>
            <a:headEnd type="triangle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63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MITM – Unicast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814" y="855376"/>
            <a:ext cx="9176060" cy="5955942"/>
          </a:xfrm>
        </p:spPr>
      </p:pic>
    </p:spTree>
    <p:extLst>
      <p:ext uri="{BB962C8B-B14F-4D97-AF65-F5344CB8AC3E}">
        <p14:creationId xmlns:p14="http://schemas.microsoft.com/office/powerpoint/2010/main" val="213248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MITM – Unicast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1015360"/>
            <a:ext cx="5438774" cy="4079081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63" y="1018531"/>
            <a:ext cx="5380036" cy="4035027"/>
          </a:xfrm>
        </p:spPr>
      </p:pic>
      <p:sp>
        <p:nvSpPr>
          <p:cNvPr id="5" name="TextBox 4"/>
          <p:cNvSpPr txBox="1"/>
          <p:nvPr/>
        </p:nvSpPr>
        <p:spPr>
          <a:xfrm>
            <a:off x="2477884" y="5094441"/>
            <a:ext cx="23603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I/O Block -&gt; PLC</a:t>
            </a:r>
          </a:p>
          <a:p>
            <a:r>
              <a:rPr lang="en-US" dirty="0" smtClean="0"/>
              <a:t>~10ms cyclic frequency</a:t>
            </a:r>
          </a:p>
          <a:p>
            <a:r>
              <a:rPr lang="en-US" dirty="0" smtClean="0"/>
              <a:t>~400µs distribution</a:t>
            </a:r>
          </a:p>
          <a:p>
            <a:endParaRPr lang="en-US" dirty="0"/>
          </a:p>
          <a:p>
            <a:r>
              <a:rPr lang="en-US" dirty="0" smtClean="0"/>
              <a:t>No Difference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16659" y="5094441"/>
            <a:ext cx="23603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PLC -&gt; MITM</a:t>
            </a:r>
          </a:p>
          <a:p>
            <a:r>
              <a:rPr lang="en-US" dirty="0" smtClean="0"/>
              <a:t>~10ms cyclic frequency</a:t>
            </a:r>
          </a:p>
          <a:p>
            <a:r>
              <a:rPr lang="en-US" dirty="0" smtClean="0"/>
              <a:t>~400µs distribution</a:t>
            </a:r>
          </a:p>
          <a:p>
            <a:endParaRPr lang="en-US" dirty="0"/>
          </a:p>
          <a:p>
            <a:r>
              <a:rPr lang="en-US" dirty="0" smtClean="0"/>
              <a:t>No Difference</a:t>
            </a:r>
          </a:p>
        </p:txBody>
      </p:sp>
    </p:spTree>
    <p:extLst>
      <p:ext uri="{BB962C8B-B14F-4D97-AF65-F5344CB8AC3E}">
        <p14:creationId xmlns:p14="http://schemas.microsoft.com/office/powerpoint/2010/main" val="4858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MITM – Unicast – IP-based analysis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54" y="1062492"/>
            <a:ext cx="7136728" cy="5352545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7692272" y="989348"/>
            <a:ext cx="3890129" cy="499849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192.168.210.5 </a:t>
            </a:r>
            <a:r>
              <a:rPr lang="en-US" sz="2400" dirty="0"/>
              <a:t>-&gt; </a:t>
            </a:r>
            <a:r>
              <a:rPr lang="en-US" sz="2400" dirty="0" smtClean="0"/>
              <a:t>192.168.210.200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MITM instantly </a:t>
            </a:r>
            <a:r>
              <a:rPr lang="en-US" sz="2400" dirty="0" smtClean="0"/>
              <a:t>recognizable</a:t>
            </a:r>
            <a:endParaRPr lang="en-US" sz="2400" dirty="0"/>
          </a:p>
          <a:p>
            <a:r>
              <a:rPr lang="en-US" sz="2400" dirty="0" smtClean="0"/>
              <a:t>Distribution extremely wide</a:t>
            </a:r>
          </a:p>
          <a:p>
            <a:r>
              <a:rPr lang="en-US" sz="2400" dirty="0" smtClean="0"/>
              <a:t>Mean shifts down along distribution</a:t>
            </a:r>
          </a:p>
          <a:p>
            <a:r>
              <a:rPr lang="en-US" sz="2400" dirty="0" smtClean="0"/>
              <a:t>Herringbone pattern probably due to clock skew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431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MITM – Unicast – MAC-based analysis – PLC </a:t>
            </a:r>
            <a:r>
              <a:rPr lang="en-US" dirty="0" err="1" smtClean="0"/>
              <a:t>Dst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55" y="1213320"/>
            <a:ext cx="7384257" cy="5538193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107052" y="989348"/>
            <a:ext cx="3475349" cy="4998495"/>
          </a:xfrm>
        </p:spPr>
        <p:txBody>
          <a:bodyPr/>
          <a:lstStyle/>
          <a:p>
            <a:r>
              <a:rPr lang="en-US" dirty="0" smtClean="0"/>
              <a:t>Using the MAC address of the PLC, isolate the traffic stream</a:t>
            </a:r>
          </a:p>
          <a:p>
            <a:r>
              <a:rPr lang="en-US" dirty="0" smtClean="0"/>
              <a:t>MITM recognizable</a:t>
            </a:r>
          </a:p>
          <a:p>
            <a:r>
              <a:rPr lang="en-US" dirty="0" smtClean="0"/>
              <a:t>Distribution recognizable</a:t>
            </a:r>
          </a:p>
          <a:p>
            <a:r>
              <a:rPr lang="en-US" dirty="0" smtClean="0"/>
              <a:t>Mean remains the same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2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MITM – Filter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Additional testing was conducted to see if filters caused any performance differences</a:t>
            </a:r>
          </a:p>
          <a:p>
            <a:r>
              <a:rPr lang="en-US" dirty="0" smtClean="0"/>
              <a:t>The intent wasn’t to do an awesome </a:t>
            </a:r>
            <a:r>
              <a:rPr lang="en-US" dirty="0" err="1" smtClean="0"/>
              <a:t>Stuxnet</a:t>
            </a:r>
            <a:r>
              <a:rPr lang="en-US" dirty="0" smtClean="0"/>
              <a:t>-type attack</a:t>
            </a:r>
          </a:p>
          <a:p>
            <a:r>
              <a:rPr lang="en-US" dirty="0" smtClean="0"/>
              <a:t>Adjusted sequence number to spoof out the signals</a:t>
            </a:r>
          </a:p>
          <a:p>
            <a:r>
              <a:rPr lang="en-US" dirty="0" smtClean="0"/>
              <a:t>Modify the I/O data in the packets to change light action related to button pushes</a:t>
            </a:r>
          </a:p>
        </p:txBody>
      </p:sp>
    </p:spTree>
    <p:extLst>
      <p:ext uri="{BB962C8B-B14F-4D97-AF65-F5344CB8AC3E}">
        <p14:creationId xmlns:p14="http://schemas.microsoft.com/office/powerpoint/2010/main" val="278134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MITM – Filter – Base Button Pushes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3403628"/>
              </p:ext>
            </p:extLst>
          </p:nvPr>
        </p:nvGraphicFramePr>
        <p:xfrm>
          <a:off x="395288" y="993775"/>
          <a:ext cx="1118711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422"/>
                <a:gridCol w="2237422"/>
                <a:gridCol w="2237422"/>
                <a:gridCol w="2237422"/>
                <a:gridCol w="223742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Buttons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PLC-&gt;I/O Unfiltered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I/O-&gt;PLC Unfiltered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PLC-&gt;I/O Filtered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I/O-&gt;PLC Filtered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0 0 0 0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0 0 0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0x56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0 1 0 0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0 0 1 0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0x61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0 0 0 1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0x95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85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MITM – Filter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78" y="874680"/>
            <a:ext cx="11559900" cy="5983320"/>
          </a:xfrm>
        </p:spPr>
      </p:pic>
    </p:spTree>
    <p:extLst>
      <p:ext uri="{BB962C8B-B14F-4D97-AF65-F5344CB8AC3E}">
        <p14:creationId xmlns:p14="http://schemas.microsoft.com/office/powerpoint/2010/main" val="120280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hope to post the capture files shortly</a:t>
            </a:r>
          </a:p>
          <a:p>
            <a:r>
              <a:rPr lang="en-US" dirty="0" smtClean="0"/>
              <a:t>Check my Twitter feed for more info</a:t>
            </a:r>
          </a:p>
          <a:p>
            <a:r>
              <a:rPr lang="en-US" dirty="0" smtClean="0"/>
              <a:t>I need to get approval </a:t>
            </a:r>
            <a:r>
              <a:rPr lang="en-US" dirty="0" smtClean="0"/>
              <a:t>first</a:t>
            </a:r>
          </a:p>
          <a:p>
            <a:endParaRPr lang="en-US" dirty="0"/>
          </a:p>
          <a:p>
            <a:r>
              <a:rPr lang="en-US" dirty="0" smtClean="0"/>
              <a:t>EDIT:</a:t>
            </a:r>
          </a:p>
          <a:p>
            <a:r>
              <a:rPr lang="en-US" dirty="0" smtClean="0"/>
              <a:t>Capture files available 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60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&amp; Comments?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917" y="707888"/>
            <a:ext cx="8108306" cy="5276832"/>
          </a:xfr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Jim Gilsinn</a:t>
            </a:r>
          </a:p>
          <a:p>
            <a:r>
              <a:rPr lang="en-US" dirty="0" smtClean="0"/>
              <a:t>Senior Investigator, Kenexis</a:t>
            </a:r>
          </a:p>
          <a:p>
            <a:r>
              <a:rPr lang="en-US" dirty="0" smtClean="0"/>
              <a:t>+1-614-323-2254</a:t>
            </a:r>
          </a:p>
          <a:p>
            <a:r>
              <a:rPr lang="en-US" dirty="0" smtClean="0">
                <a:hlinkClick r:id="rId3"/>
              </a:rPr>
              <a:t>Jim.Gilsinn@Kenexis.com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JimGilsinn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271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MITM Attacks Are Nothing New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Man-in-the-middle attacks have been around for a long time</a:t>
            </a:r>
          </a:p>
          <a:p>
            <a:r>
              <a:rPr lang="en-US" dirty="0" smtClean="0"/>
              <a:t>They utilize loopholes in some of the basic network protocols</a:t>
            </a:r>
          </a:p>
          <a:p>
            <a:r>
              <a:rPr lang="en-US" dirty="0" smtClean="0"/>
              <a:t>Allows an attacker to impersonate another device</a:t>
            </a:r>
          </a:p>
          <a:p>
            <a:endParaRPr lang="en-US" dirty="0"/>
          </a:p>
          <a:p>
            <a:r>
              <a:rPr lang="en-US" dirty="0" smtClean="0"/>
              <a:t>There are TONS of videos and tutorials on the Internet on how to conduct a MITM attack</a:t>
            </a:r>
          </a:p>
          <a:p>
            <a:endParaRPr lang="en-US" dirty="0"/>
          </a:p>
          <a:p>
            <a:r>
              <a:rPr lang="en-US" dirty="0" smtClean="0"/>
              <a:t>This </a:t>
            </a:r>
            <a:r>
              <a:rPr lang="en-US" b="1" dirty="0" smtClean="0">
                <a:solidFill>
                  <a:srgbClr val="FF0000"/>
                </a:solidFill>
              </a:rPr>
              <a:t>IS NOT </a:t>
            </a:r>
            <a:r>
              <a:rPr lang="en-US" dirty="0" smtClean="0"/>
              <a:t>a talk about how to run a MITM attack</a:t>
            </a:r>
          </a:p>
        </p:txBody>
      </p:sp>
    </p:spTree>
    <p:extLst>
      <p:ext uri="{BB962C8B-B14F-4D97-AF65-F5344CB8AC3E}">
        <p14:creationId xmlns:p14="http://schemas.microsoft.com/office/powerpoint/2010/main" val="83208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this Talk About, Then?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</a:t>
            </a:r>
            <a:r>
              <a:rPr lang="en-US" b="1" dirty="0">
                <a:solidFill>
                  <a:srgbClr val="FF0000"/>
                </a:solidFill>
              </a:rPr>
              <a:t>IS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 talk about what happens to the systems when you run a MITM </a:t>
            </a:r>
            <a:r>
              <a:rPr lang="en-US" dirty="0" smtClean="0"/>
              <a:t>attack</a:t>
            </a:r>
          </a:p>
          <a:p>
            <a:r>
              <a:rPr lang="en-US" dirty="0" smtClean="0"/>
              <a:t>ICS/SCADA rely on deterministic communications</a:t>
            </a:r>
          </a:p>
          <a:p>
            <a:r>
              <a:rPr lang="en-US" dirty="0" smtClean="0"/>
              <a:t>How does a MITM attack affect those deterministic communications?</a:t>
            </a:r>
          </a:p>
          <a:p>
            <a:r>
              <a:rPr lang="en-US" dirty="0" smtClean="0"/>
              <a:t>Can you detect a MITM attack using simple tools?</a:t>
            </a:r>
          </a:p>
          <a:p>
            <a:pPr lvl="1"/>
            <a:r>
              <a:rPr lang="en-US" dirty="0" smtClean="0"/>
              <a:t>Or, do you really need a full IDS system to detect it?</a:t>
            </a:r>
          </a:p>
        </p:txBody>
      </p:sp>
    </p:spTree>
    <p:extLst>
      <p:ext uri="{BB962C8B-B14F-4D97-AF65-F5344CB8AC3E}">
        <p14:creationId xmlns:p14="http://schemas.microsoft.com/office/powerpoint/2010/main" val="234502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Man-In-The-Middle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011" y="989348"/>
            <a:ext cx="3744376" cy="499849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Kali Linux VM</a:t>
            </a:r>
          </a:p>
          <a:p>
            <a:pPr lvl="1"/>
            <a:r>
              <a:rPr lang="en-US" dirty="0" smtClean="0"/>
              <a:t>Ettercap</a:t>
            </a:r>
          </a:p>
          <a:p>
            <a:pPr lvl="1"/>
            <a:r>
              <a:rPr lang="en-US" dirty="0" smtClean="0"/>
              <a:t>ARP Poisoning</a:t>
            </a:r>
          </a:p>
          <a:p>
            <a:pPr lvl="1"/>
            <a:r>
              <a:rPr lang="en-US" dirty="0" smtClean="0"/>
              <a:t>All default settings (script-kiddy style)</a:t>
            </a:r>
          </a:p>
          <a:p>
            <a:r>
              <a:rPr lang="en-US" dirty="0" smtClean="0"/>
              <a:t>Captured traffic off mirror port</a:t>
            </a:r>
          </a:p>
          <a:p>
            <a:pPr lvl="1"/>
            <a:r>
              <a:rPr lang="en-US" dirty="0" smtClean="0"/>
              <a:t>Separate Kali Linux native machine with Wireshark</a:t>
            </a:r>
          </a:p>
          <a:p>
            <a:r>
              <a:rPr lang="en-US" dirty="0" smtClean="0"/>
              <a:t>PLC to I/O</a:t>
            </a:r>
          </a:p>
          <a:p>
            <a:pPr lvl="1"/>
            <a:r>
              <a:rPr lang="en-US" dirty="0" err="1" smtClean="0"/>
              <a:t>EtherNet</a:t>
            </a:r>
            <a:r>
              <a:rPr lang="en-US" dirty="0" smtClean="0"/>
              <a:t>/IP™</a:t>
            </a:r>
          </a:p>
          <a:p>
            <a:pPr lvl="1"/>
            <a:r>
              <a:rPr lang="en-US" dirty="0" smtClean="0"/>
              <a:t>10ms frequency</a:t>
            </a:r>
          </a:p>
          <a:p>
            <a:r>
              <a:rPr lang="en-US" dirty="0" smtClean="0"/>
              <a:t>MITM against PLC</a:t>
            </a:r>
          </a:p>
          <a:p>
            <a:pPr lvl="1"/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670" y="1071811"/>
            <a:ext cx="6896331" cy="5054394"/>
          </a:xfrm>
        </p:spPr>
      </p:pic>
    </p:spTree>
    <p:extLst>
      <p:ext uri="{BB962C8B-B14F-4D97-AF65-F5344CB8AC3E}">
        <p14:creationId xmlns:p14="http://schemas.microsoft.com/office/powerpoint/2010/main" val="174922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Bit About </a:t>
            </a:r>
            <a:r>
              <a:rPr lang="en-US" dirty="0" err="1" smtClean="0"/>
              <a:t>EtherNet</a:t>
            </a:r>
            <a:r>
              <a:rPr lang="en-US" dirty="0" smtClean="0"/>
              <a:t>/IP™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Originally developed by Rockwell Automation</a:t>
            </a:r>
          </a:p>
          <a:p>
            <a:r>
              <a:rPr lang="en-US" dirty="0" smtClean="0"/>
              <a:t>Now managed by ODVA, Inc.</a:t>
            </a:r>
          </a:p>
          <a:p>
            <a:r>
              <a:rPr lang="en-US" dirty="0" smtClean="0"/>
              <a:t>Generally used at lower-levels in ICS/SCADA architecture</a:t>
            </a:r>
          </a:p>
          <a:p>
            <a:pPr lvl="1"/>
            <a:r>
              <a:rPr lang="en-US" dirty="0" smtClean="0"/>
              <a:t>Controllers (PLCs), HMI, I/O, motors, sensors, etc.</a:t>
            </a:r>
          </a:p>
          <a:p>
            <a:r>
              <a:rPr lang="en-US" dirty="0" smtClean="0"/>
              <a:t>Level 4-7+ layer protocol</a:t>
            </a:r>
          </a:p>
          <a:p>
            <a:pPr lvl="1"/>
            <a:r>
              <a:rPr lang="en-US" dirty="0" smtClean="0"/>
              <a:t>Uses standard, unmodified TCP/UDP/IP stack</a:t>
            </a:r>
          </a:p>
          <a:p>
            <a:r>
              <a:rPr lang="en-US" dirty="0" smtClean="0"/>
              <a:t>Has both command/response and publish/subscribe type communications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Command/response</a:t>
            </a:r>
          </a:p>
          <a:p>
            <a:pPr lvl="1"/>
            <a:r>
              <a:rPr lang="en-US" dirty="0" smtClean="0"/>
              <a:t>TCP – 44818</a:t>
            </a:r>
          </a:p>
          <a:p>
            <a:pPr lvl="1"/>
            <a:r>
              <a:rPr lang="en-US" dirty="0" smtClean="0"/>
              <a:t>Unconnected messaging</a:t>
            </a:r>
          </a:p>
          <a:p>
            <a:pPr lvl="2"/>
            <a:r>
              <a:rPr lang="en-US" dirty="0" smtClean="0"/>
              <a:t>No long-duration TCP connection</a:t>
            </a:r>
          </a:p>
          <a:p>
            <a:pPr lvl="2"/>
            <a:r>
              <a:rPr lang="en-US" dirty="0" smtClean="0"/>
              <a:t>Usually for initializing other connections</a:t>
            </a:r>
          </a:p>
          <a:p>
            <a:pPr lvl="1"/>
            <a:r>
              <a:rPr lang="en-US" dirty="0" smtClean="0"/>
              <a:t>Connected messaging</a:t>
            </a:r>
          </a:p>
          <a:p>
            <a:pPr lvl="2"/>
            <a:r>
              <a:rPr lang="en-US" dirty="0" smtClean="0"/>
              <a:t>Long-duration TCP connection maintained</a:t>
            </a:r>
          </a:p>
          <a:p>
            <a:pPr lvl="2"/>
            <a:r>
              <a:rPr lang="en-US" dirty="0" smtClean="0"/>
              <a:t>Periodic data transfers</a:t>
            </a:r>
          </a:p>
          <a:p>
            <a:r>
              <a:rPr lang="en-US" dirty="0" smtClean="0"/>
              <a:t>Publish/subscribe</a:t>
            </a:r>
          </a:p>
          <a:p>
            <a:pPr lvl="1"/>
            <a:r>
              <a:rPr lang="en-US" dirty="0" smtClean="0"/>
              <a:t>UDP – 2222</a:t>
            </a:r>
          </a:p>
          <a:p>
            <a:pPr lvl="1"/>
            <a:r>
              <a:rPr lang="en-US" dirty="0" smtClean="0"/>
              <a:t>Real-time messaging</a:t>
            </a:r>
          </a:p>
          <a:p>
            <a:pPr lvl="1"/>
            <a:r>
              <a:rPr lang="en-US" dirty="0" smtClean="0"/>
              <a:t>Unicast from subscriber, multicast or unicast from publisher</a:t>
            </a:r>
          </a:p>
          <a:p>
            <a:pPr lvl="1"/>
            <a:r>
              <a:rPr lang="en-US" dirty="0" smtClean="0"/>
              <a:t>Allows multiple subscribers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62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 of MITM Attack – Hosts List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PLC</a:t>
            </a:r>
          </a:p>
          <a:p>
            <a:r>
              <a:rPr lang="en-US" dirty="0" smtClean="0"/>
              <a:t>I/O Block</a:t>
            </a:r>
          </a:p>
          <a:p>
            <a:r>
              <a:rPr lang="en-US" dirty="0" err="1" smtClean="0"/>
              <a:t>Netgear</a:t>
            </a:r>
            <a:r>
              <a:rPr lang="en-US" dirty="0" smtClean="0"/>
              <a:t> GS108E</a:t>
            </a:r>
          </a:p>
          <a:p>
            <a:r>
              <a:rPr lang="en-US" dirty="0" smtClean="0"/>
              <a:t>MITM Machine</a:t>
            </a:r>
          </a:p>
          <a:p>
            <a:pPr lvl="1"/>
            <a:r>
              <a:rPr lang="en-US" dirty="0" smtClean="0"/>
              <a:t>Kali Linux 2.0 VM</a:t>
            </a:r>
          </a:p>
          <a:p>
            <a:pPr lvl="1"/>
            <a:r>
              <a:rPr lang="en-US" dirty="0" smtClean="0"/>
              <a:t>Ettercap 0.8.2 (default Kali version)</a:t>
            </a:r>
          </a:p>
          <a:p>
            <a:r>
              <a:rPr lang="en-US" dirty="0" smtClean="0"/>
              <a:t>Capture Machine</a:t>
            </a:r>
          </a:p>
          <a:p>
            <a:pPr lvl="1"/>
            <a:r>
              <a:rPr lang="en-US" dirty="0" smtClean="0"/>
              <a:t>Kali Linux 2.0 Native</a:t>
            </a:r>
          </a:p>
          <a:p>
            <a:pPr lvl="1"/>
            <a:r>
              <a:rPr lang="en-US" dirty="0" smtClean="0"/>
              <a:t>Wireshark 1.12.?</a:t>
            </a:r>
          </a:p>
        </p:txBody>
      </p:sp>
      <p:pic>
        <p:nvPicPr>
          <p:cNvPr id="10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1" t="11860" r="38414"/>
          <a:stretch/>
        </p:blipFill>
        <p:spPr>
          <a:xfrm>
            <a:off x="6533206" y="989013"/>
            <a:ext cx="4718350" cy="4999037"/>
          </a:xfrm>
        </p:spPr>
      </p:pic>
    </p:spTree>
    <p:extLst>
      <p:ext uri="{BB962C8B-B14F-4D97-AF65-F5344CB8AC3E}">
        <p14:creationId xmlns:p14="http://schemas.microsoft.com/office/powerpoint/2010/main" val="127892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Description of MITM Attack – Targets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Target 1</a:t>
            </a:r>
          </a:p>
          <a:p>
            <a:pPr lvl="1"/>
            <a:r>
              <a:rPr lang="en-US" dirty="0" smtClean="0"/>
              <a:t>Main target of MITM attack</a:t>
            </a:r>
          </a:p>
          <a:p>
            <a:pPr lvl="1"/>
            <a:r>
              <a:rPr lang="en-US" dirty="0" smtClean="0"/>
              <a:t>PLC</a:t>
            </a:r>
          </a:p>
          <a:p>
            <a:r>
              <a:rPr lang="en-US" dirty="0" smtClean="0"/>
              <a:t>Target 2</a:t>
            </a:r>
          </a:p>
          <a:p>
            <a:pPr lvl="1"/>
            <a:r>
              <a:rPr lang="en-US" dirty="0" smtClean="0"/>
              <a:t>Other target of MITM attack</a:t>
            </a:r>
          </a:p>
          <a:p>
            <a:pPr lvl="1"/>
            <a:r>
              <a:rPr lang="en-US" dirty="0" smtClean="0"/>
              <a:t>I/O Block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5" t="12106" r="34683"/>
          <a:stretch/>
        </p:blipFill>
        <p:spPr>
          <a:xfrm>
            <a:off x="6335147" y="989013"/>
            <a:ext cx="5114469" cy="4999037"/>
          </a:xfrm>
        </p:spPr>
      </p:pic>
    </p:spTree>
    <p:extLst>
      <p:ext uri="{BB962C8B-B14F-4D97-AF65-F5344CB8AC3E}">
        <p14:creationId xmlns:p14="http://schemas.microsoft.com/office/powerpoint/2010/main" val="159526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Description of MITM Attack – ARP Poison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ARP Poison using “Sniff remote connections” option</a:t>
            </a:r>
          </a:p>
          <a:p>
            <a:r>
              <a:rPr lang="en-US" dirty="0" smtClean="0"/>
              <a:t>Since network extremely small, other attacks didn’t work</a:t>
            </a:r>
          </a:p>
          <a:p>
            <a:r>
              <a:rPr lang="en-US" dirty="0" smtClean="0"/>
              <a:t>ARP Poisoning seemed to get through relatively undetected</a:t>
            </a:r>
          </a:p>
          <a:p>
            <a:pPr lvl="1"/>
            <a:r>
              <a:rPr lang="en-US" dirty="0" err="1" smtClean="0"/>
              <a:t>VirusTotal</a:t>
            </a:r>
            <a:endParaRPr lang="en-US" dirty="0" smtClean="0"/>
          </a:p>
          <a:p>
            <a:pPr lvl="1"/>
            <a:r>
              <a:rPr lang="en-US" dirty="0" err="1" smtClean="0"/>
              <a:t>NetworkMiner</a:t>
            </a:r>
            <a:endParaRPr lang="en-US" dirty="0" smtClean="0"/>
          </a:p>
          <a:p>
            <a:pPr lvl="1"/>
            <a:r>
              <a:rPr lang="en-US" dirty="0" smtClean="0"/>
              <a:t>Bro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0" t="8667" r="38552" b="5846"/>
          <a:stretch/>
        </p:blipFill>
        <p:spPr>
          <a:xfrm>
            <a:off x="6202363" y="1031583"/>
            <a:ext cx="5380037" cy="4913896"/>
          </a:xfrm>
        </p:spPr>
      </p:pic>
    </p:spTree>
    <p:extLst>
      <p:ext uri="{BB962C8B-B14F-4D97-AF65-F5344CB8AC3E}">
        <p14:creationId xmlns:p14="http://schemas.microsoft.com/office/powerpoint/2010/main" val="133770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Kenexis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Kenexis-PowerPoint-Template" id="{0CEA9A46-C374-9047-8D91-938F12A77401}" vid="{95904C5B-9E5D-B640-99D9-CFB2D8D43E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9914</TotalTime>
  <Words>931</Words>
  <Application>Microsoft Office PowerPoint</Application>
  <PresentationFormat>Widescreen</PresentationFormat>
  <Paragraphs>223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Default Kenexis Template</vt:lpstr>
      <vt:lpstr>PowerPoint Presentation</vt:lpstr>
      <vt:lpstr>Jim Gilsinn</vt:lpstr>
      <vt:lpstr>MITM Attacks Are Nothing New</vt:lpstr>
      <vt:lpstr>What is this Talk About, Then?</vt:lpstr>
      <vt:lpstr>Man-In-The-Middle Testing</vt:lpstr>
      <vt:lpstr>A Little Bit About EtherNet/IP™</vt:lpstr>
      <vt:lpstr>Description of MITM Attack – Hosts List</vt:lpstr>
      <vt:lpstr>Description of MITM Attack – Targets</vt:lpstr>
      <vt:lpstr>Description of MITM Attack – ARP Poison</vt:lpstr>
      <vt:lpstr>Description of MITM Attack – Filtering</vt:lpstr>
      <vt:lpstr>Description of MITM Attack – Tests Conducted</vt:lpstr>
      <vt:lpstr>Connection Details</vt:lpstr>
      <vt:lpstr>Baseline</vt:lpstr>
      <vt:lpstr>Baseline</vt:lpstr>
      <vt:lpstr>MITM Attack – Multicast</vt:lpstr>
      <vt:lpstr>MITM – Multicast</vt:lpstr>
      <vt:lpstr>MITM – Multicast</vt:lpstr>
      <vt:lpstr>MITM – Multicast – IP-based analysis</vt:lpstr>
      <vt:lpstr>MITM – Multicast – MAC-based analysis – I/O Block Dst</vt:lpstr>
      <vt:lpstr>MITM Attack – Unicast</vt:lpstr>
      <vt:lpstr>MITM – Unicast</vt:lpstr>
      <vt:lpstr>MITM – Unicast</vt:lpstr>
      <vt:lpstr>MITM – Unicast – IP-based analysis</vt:lpstr>
      <vt:lpstr>MITM – Unicast – MAC-based analysis – PLC Dst</vt:lpstr>
      <vt:lpstr>MITM – Filter</vt:lpstr>
      <vt:lpstr>MITM – Filter – Base Button Pushes</vt:lpstr>
      <vt:lpstr>MITM – Filter</vt:lpstr>
      <vt:lpstr>Captures</vt:lpstr>
      <vt:lpstr>Questions &amp; Comments?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M. Marszal</dc:creator>
  <cp:lastModifiedBy>Jim Gilsinn</cp:lastModifiedBy>
  <cp:revision>133</cp:revision>
  <dcterms:created xsi:type="dcterms:W3CDTF">2013-09-25T13:08:02Z</dcterms:created>
  <dcterms:modified xsi:type="dcterms:W3CDTF">2015-11-17T19:18:49Z</dcterms:modified>
</cp:coreProperties>
</file>